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71" r:id="rId4"/>
    <p:sldId id="266" r:id="rId5"/>
    <p:sldId id="257" r:id="rId6"/>
    <p:sldId id="258" r:id="rId7"/>
    <p:sldId id="259" r:id="rId8"/>
    <p:sldId id="260" r:id="rId9"/>
    <p:sldId id="261" r:id="rId10"/>
    <p:sldId id="263" r:id="rId11"/>
    <p:sldId id="268" r:id="rId12"/>
    <p:sldId id="269" r:id="rId13"/>
    <p:sldId id="262" r:id="rId14"/>
    <p:sldId id="264" r:id="rId15"/>
    <p:sldId id="265" r:id="rId16"/>
    <p:sldId id="272" r:id="rId17"/>
    <p:sldId id="270" r:id="rId18"/>
    <p:sldId id="277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F9211-E41F-47D5-9CF5-BB3531EB1334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DC80B-DEA1-4F77-B8DF-1D977E5F6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3EDF69-76F6-4EAF-BD7F-1AE72A5A3E3D}" type="slidenum">
              <a:rPr lang="en-US"/>
              <a:pPr/>
              <a:t>19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02950" y="2430463"/>
            <a:ext cx="21640800" cy="1217295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0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4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9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3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D537D-C999-4DA1-9390-CAF7442FE988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8F71C-4F3B-4897-B3FD-E7D6A69CA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udall/360VideoTruckCam/blob/master/Code/video_splice.py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6/01/25/real-time-panorama-and-image-stitching-with-opencv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3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udall/360VideoTruckCam/blob/master/Code/modified_stitcher.py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udall/360VideoTruckCam/blob/master/Code/warp_testing.py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Main Stitching Methods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 Option: </a:t>
            </a:r>
          </a:p>
          <a:p>
            <a:r>
              <a:rPr lang="en-US" dirty="0" smtClean="0"/>
              <a:t>(Modified) Splicer program from </a:t>
            </a:r>
            <a:r>
              <a:rPr lang="en-US" dirty="0" err="1" smtClean="0"/>
              <a:t>Rosebrock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64" y="0"/>
            <a:ext cx="7449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Main Stitching Methods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Second Option: </a:t>
            </a:r>
          </a:p>
          <a:p>
            <a:r>
              <a:rPr lang="en-US" dirty="0" smtClean="0"/>
              <a:t>Video Splice program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27" y="0"/>
            <a:ext cx="5472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Video Splice Program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our GitHub: </a:t>
            </a:r>
          </a:p>
          <a:p>
            <a:r>
              <a:rPr lang="en-US" dirty="0" smtClean="0">
                <a:hlinkClick r:id="rId2"/>
              </a:rPr>
              <a:t>https://github.com/jeffudall/360VideoTruckCam/blob/master/Code/video_splice.py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63"/>
            <a:ext cx="12192000" cy="648407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60174" y="77691"/>
            <a:ext cx="626075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6249" y="-106975"/>
            <a:ext cx="312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should say ‘Canvas’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285"/>
            <a:ext cx="12192000" cy="3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98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48" y="0"/>
            <a:ext cx="6348075" cy="2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783519"/>
            <a:ext cx="11208854" cy="3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938337"/>
            <a:ext cx="4762500" cy="2981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1123" y="5025081"/>
            <a:ext cx="4836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https://www.pyimagesearch.com/2016/01/25/real-time-panorama-and-image-stitching-with-opencv</a:t>
            </a:r>
            <a:r>
              <a:rPr lang="en-US" sz="800" dirty="0" smtClean="0">
                <a:hlinkClick r:id="rId3"/>
              </a:rPr>
              <a:t>/</a:t>
            </a:r>
            <a:endParaRPr lang="en-US" sz="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53" y="2568174"/>
            <a:ext cx="2824824" cy="223347"/>
          </a:xfrm>
          <a:prstGeom prst="rect">
            <a:avLst/>
          </a:prstGeom>
        </p:spPr>
      </p:pic>
      <p:sp>
        <p:nvSpPr>
          <p:cNvPr id="2081" name="Text Box 33"/>
          <p:cNvSpPr txBox="1">
            <a:spLocks noChangeArrowheads="1"/>
          </p:cNvSpPr>
          <p:nvPr/>
        </p:nvSpPr>
        <p:spPr bwMode="auto">
          <a:xfrm>
            <a:off x="7868043" y="2601995"/>
            <a:ext cx="23764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7"/>
            <a:r>
              <a:rPr lang="en-US" sz="1000" b="1" dirty="0">
                <a:latin typeface="Tahoma" pitchFamily="34" charset="0"/>
              </a:rPr>
              <a:t>Advantages and Disadvantages</a:t>
            </a:r>
            <a:endParaRPr lang="en-US" sz="1000" b="1" dirty="0">
              <a:latin typeface="Arial" pitchFamily="34" charset="0"/>
            </a:endParaRPr>
          </a:p>
        </p:txBody>
      </p:sp>
      <p:pic>
        <p:nvPicPr>
          <p:cNvPr id="2072" name="Picture 24" descr="Hubble-eagle-nebula-wide-field-04086y"/>
          <p:cNvPicPr>
            <a:picLocks noChangeAspect="1" noChangeArrowheads="1"/>
          </p:cNvPicPr>
          <p:nvPr/>
        </p:nvPicPr>
        <p:blipFill>
          <a:blip r:embed="rId4" cstate="print"/>
          <a:srcRect t="31406" r="54663" b="65227"/>
          <a:stretch>
            <a:fillRect/>
          </a:stretch>
        </p:blipFill>
        <p:spPr bwMode="auto">
          <a:xfrm>
            <a:off x="1762125" y="975651"/>
            <a:ext cx="2984500" cy="206375"/>
          </a:xfrm>
          <a:prstGeom prst="rect">
            <a:avLst/>
          </a:prstGeom>
          <a:noFill/>
        </p:spPr>
      </p:pic>
      <p:sp>
        <p:nvSpPr>
          <p:cNvPr id="2078" name="Text Box 30"/>
          <p:cNvSpPr txBox="1">
            <a:spLocks noChangeArrowheads="1"/>
          </p:cNvSpPr>
          <p:nvPr/>
        </p:nvSpPr>
        <p:spPr bwMode="auto">
          <a:xfrm>
            <a:off x="3187568" y="1217745"/>
            <a:ext cx="184731" cy="3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7"/>
            <a:endParaRPr lang="en-US" sz="1493">
              <a:latin typeface="Arial" pitchFamily="34" charset="0"/>
            </a:endParaRPr>
          </a:p>
        </p:txBody>
      </p:sp>
      <p:sp>
        <p:nvSpPr>
          <p:cNvPr id="9216" name="Rectangle 1024"/>
          <p:cNvSpPr>
            <a:spLocks noChangeArrowheads="1"/>
          </p:cNvSpPr>
          <p:nvPr/>
        </p:nvSpPr>
        <p:spPr bwMode="auto">
          <a:xfrm>
            <a:off x="1746250" y="1370909"/>
            <a:ext cx="3000375" cy="1015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n-US" sz="600" b="1" dirty="0">
                <a:latin typeface="+mj-lt"/>
              </a:rPr>
              <a:t>The goal of this project is to develop a proof-of-concept for a system and</a:t>
            </a:r>
          </a:p>
          <a:p>
            <a:r>
              <a:rPr lang="en-US" sz="600" b="1" dirty="0">
                <a:latin typeface="+mj-lt"/>
              </a:rPr>
              <a:t>methods which provide a 360 degree birds-eye view around a Daimler truck.</a:t>
            </a:r>
          </a:p>
          <a:p>
            <a:r>
              <a:rPr lang="en-US" sz="600" b="1" dirty="0">
                <a:latin typeface="+mj-lt"/>
              </a:rPr>
              <a:t>This will deliver a real-time video to the driver and account for the kink</a:t>
            </a:r>
          </a:p>
          <a:p>
            <a:r>
              <a:rPr lang="en-US" sz="600" b="1" dirty="0">
                <a:latin typeface="+mj-lt"/>
              </a:rPr>
              <a:t>angle between tractor and trailer during turns. Multiple cameras will be used</a:t>
            </a:r>
          </a:p>
          <a:p>
            <a:r>
              <a:rPr lang="en-US" sz="600" b="1" dirty="0">
                <a:latin typeface="+mj-lt"/>
              </a:rPr>
              <a:t>around the truck and the video streams will be stitched together to create</a:t>
            </a:r>
          </a:p>
          <a:p>
            <a:r>
              <a:rPr lang="en-US" sz="600" b="1" dirty="0">
                <a:latin typeface="+mj-lt"/>
              </a:rPr>
              <a:t>a single dynamic birds-eye view. While turning, the system will calculate</a:t>
            </a:r>
          </a:p>
          <a:p>
            <a:r>
              <a:rPr lang="en-US" sz="600" b="1" dirty="0">
                <a:latin typeface="+mj-lt"/>
              </a:rPr>
              <a:t>the kink angle and update the combined video view to compensate for the</a:t>
            </a:r>
          </a:p>
          <a:p>
            <a:r>
              <a:rPr lang="en-US" sz="600" b="1" dirty="0">
                <a:latin typeface="+mj-lt"/>
              </a:rPr>
              <a:t>shift in camera position during a turn. The driver will be able to use the</a:t>
            </a:r>
          </a:p>
          <a:p>
            <a:r>
              <a:rPr lang="en-US" sz="600" b="1" dirty="0">
                <a:latin typeface="+mj-lt"/>
              </a:rPr>
              <a:t>displayed birds-eye view video to conveniently inspect their surroundings and</a:t>
            </a:r>
          </a:p>
          <a:p>
            <a:r>
              <a:rPr lang="en-US" sz="600" b="1" dirty="0">
                <a:latin typeface="+mj-lt"/>
              </a:rPr>
              <a:t>avoid many blind-spots while operating the truck in real time.</a:t>
            </a:r>
          </a:p>
        </p:txBody>
      </p:sp>
      <p:sp>
        <p:nvSpPr>
          <p:cNvPr id="9481" name="Rectangle 1289"/>
          <p:cNvSpPr>
            <a:spLocks noChangeArrowheads="1"/>
          </p:cNvSpPr>
          <p:nvPr/>
        </p:nvSpPr>
        <p:spPr bwMode="auto">
          <a:xfrm>
            <a:off x="1619251" y="3189580"/>
            <a:ext cx="184731" cy="3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1493"/>
          </a:p>
        </p:txBody>
      </p:sp>
      <p:sp>
        <p:nvSpPr>
          <p:cNvPr id="9486" name="Rectangle 1294"/>
          <p:cNvSpPr>
            <a:spLocks noChangeArrowheads="1"/>
          </p:cNvSpPr>
          <p:nvPr/>
        </p:nvSpPr>
        <p:spPr bwMode="auto">
          <a:xfrm>
            <a:off x="1619251" y="3224307"/>
            <a:ext cx="184731" cy="3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1493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544256" y="44866"/>
            <a:ext cx="7480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7"/>
            <a:r>
              <a:rPr lang="en-US" sz="2400" b="1" dirty="0">
                <a:latin typeface="Arial" pitchFamily="34" charset="0"/>
              </a:rPr>
              <a:t>360 Degree Stitched </a:t>
            </a:r>
          </a:p>
          <a:p>
            <a:pPr algn="ctr" defTabSz="914407"/>
            <a:r>
              <a:rPr lang="en-US" sz="2400" b="1" dirty="0">
                <a:latin typeface="Arial" pitchFamily="34" charset="0"/>
              </a:rPr>
              <a:t>View for Daimler Trucks NA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1746250" y="187360"/>
            <a:ext cx="2175596" cy="64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7"/>
            <a:r>
              <a:rPr lang="en-US" sz="750" b="1" dirty="0">
                <a:latin typeface="Arial" pitchFamily="34" charset="0"/>
              </a:rPr>
              <a:t>Department of Electrical and </a:t>
            </a:r>
          </a:p>
          <a:p>
            <a:pPr defTabSz="914407"/>
            <a:r>
              <a:rPr lang="en-US" sz="750" b="1" dirty="0">
                <a:latin typeface="Arial" pitchFamily="34" charset="0"/>
              </a:rPr>
              <a:t>Computer Engineering (ECE)</a:t>
            </a:r>
          </a:p>
          <a:p>
            <a:pPr defTabSz="914407"/>
            <a:endParaRPr lang="en-US" sz="375" i="1" dirty="0">
              <a:solidFill>
                <a:schemeClr val="bg1"/>
              </a:solidFill>
              <a:latin typeface="Arial" pitchFamily="34" charset="0"/>
            </a:endParaRPr>
          </a:p>
          <a:p>
            <a:pPr defTabSz="914407"/>
            <a:r>
              <a:rPr lang="en-US" sz="583" b="1" i="1" dirty="0">
                <a:latin typeface="Arial" pitchFamily="34" charset="0"/>
              </a:rPr>
              <a:t>Bruce Griffin, James </a:t>
            </a:r>
            <a:r>
              <a:rPr lang="en-US" sz="583" b="1" i="1" dirty="0" err="1">
                <a:latin typeface="Arial" pitchFamily="34" charset="0"/>
              </a:rPr>
              <a:t>Witcher</a:t>
            </a:r>
            <a:r>
              <a:rPr lang="en-US" sz="583" b="1" i="1" dirty="0">
                <a:latin typeface="Arial" pitchFamily="34" charset="0"/>
              </a:rPr>
              <a:t>, Jeff Udall, Matt Fleetwood</a:t>
            </a:r>
          </a:p>
          <a:p>
            <a:pPr defTabSz="914407"/>
            <a:r>
              <a:rPr lang="en-US" sz="583" b="1" i="1" dirty="0">
                <a:latin typeface="Arial" pitchFamily="34" charset="0"/>
              </a:rPr>
              <a:t>Professor Dan </a:t>
            </a:r>
            <a:r>
              <a:rPr lang="en-US" sz="583" b="1" i="1" dirty="0" err="1">
                <a:latin typeface="Arial" pitchFamily="34" charset="0"/>
              </a:rPr>
              <a:t>Hammerstrom</a:t>
            </a:r>
            <a:endParaRPr lang="en-US" sz="583" b="1" i="1" dirty="0">
              <a:latin typeface="Arial" pitchFamily="34" charset="0"/>
            </a:endParaRPr>
          </a:p>
          <a:p>
            <a:pPr defTabSz="914407"/>
            <a:r>
              <a:rPr lang="en-US" sz="583" b="1" i="1" dirty="0">
                <a:latin typeface="Arial" pitchFamily="34" charset="0"/>
              </a:rPr>
              <a:t>Portland State University, Portland, Oregon 97201-5256 </a:t>
            </a:r>
            <a:endParaRPr lang="en-US" sz="583" b="1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968045"/>
            <a:ext cx="3000375" cy="229352"/>
          </a:xfrm>
          <a:prstGeom prst="rect">
            <a:avLst/>
          </a:prstGeom>
        </p:spPr>
      </p:pic>
      <p:sp>
        <p:nvSpPr>
          <p:cNvPr id="2076" name="Text Box 28"/>
          <p:cNvSpPr txBox="1">
            <a:spLocks noChangeArrowheads="1"/>
          </p:cNvSpPr>
          <p:nvPr/>
        </p:nvSpPr>
        <p:spPr bwMode="auto">
          <a:xfrm>
            <a:off x="2894966" y="988219"/>
            <a:ext cx="7264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7"/>
            <a:r>
              <a:rPr lang="en-US" sz="1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46" y="4632171"/>
            <a:ext cx="3011028" cy="222250"/>
          </a:xfrm>
          <a:prstGeom prst="rect">
            <a:avLst/>
          </a:prstGeom>
        </p:spPr>
      </p:pic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1770430" y="4647541"/>
            <a:ext cx="29609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7"/>
            <a:r>
              <a:rPr lang="en-US" sz="1000" b="1" dirty="0" err="1">
                <a:latin typeface="Tahoma" pitchFamily="34" charset="0"/>
              </a:rPr>
              <a:t>Homography</a:t>
            </a:r>
            <a:r>
              <a:rPr lang="en-US" sz="1000" b="1" dirty="0">
                <a:latin typeface="Tahoma" pitchFamily="34" charset="0"/>
              </a:rPr>
              <a:t> Theory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568174"/>
            <a:ext cx="3000375" cy="223347"/>
          </a:xfrm>
          <a:prstGeom prst="rect">
            <a:avLst/>
          </a:prstGeom>
        </p:spPr>
      </p:pic>
      <p:sp>
        <p:nvSpPr>
          <p:cNvPr id="9686" name="Text Box 1494"/>
          <p:cNvSpPr txBox="1">
            <a:spLocks noChangeArrowheads="1"/>
          </p:cNvSpPr>
          <p:nvPr/>
        </p:nvSpPr>
        <p:spPr bwMode="auto">
          <a:xfrm>
            <a:off x="2399528" y="2578060"/>
            <a:ext cx="16938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7"/>
            <a:r>
              <a:rPr lang="en-US" sz="1000" b="1" dirty="0">
                <a:latin typeface="Tahoma" pitchFamily="34" charset="0"/>
              </a:rPr>
              <a:t>Problem Conception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27" y="968045"/>
            <a:ext cx="2905125" cy="2298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53" y="968044"/>
            <a:ext cx="2824824" cy="229352"/>
          </a:xfrm>
          <a:prstGeom prst="rect">
            <a:avLst/>
          </a:prstGeom>
        </p:spPr>
      </p:pic>
      <p:sp>
        <p:nvSpPr>
          <p:cNvPr id="2077" name="Text Box 29"/>
          <p:cNvSpPr txBox="1">
            <a:spLocks noChangeArrowheads="1"/>
          </p:cNvSpPr>
          <p:nvPr/>
        </p:nvSpPr>
        <p:spPr bwMode="auto">
          <a:xfrm>
            <a:off x="7868043" y="982413"/>
            <a:ext cx="20313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7"/>
            <a:r>
              <a:rPr lang="en-US" sz="1000" b="1" dirty="0">
                <a:latin typeface="Tahoma" pitchFamily="34" charset="0"/>
              </a:rPr>
              <a:t>Alternative Stitching Method</a:t>
            </a:r>
            <a:endParaRPr lang="en-US" sz="1000" b="1" dirty="0">
              <a:latin typeface="Arial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7" y="4653059"/>
            <a:ext cx="2844400" cy="222250"/>
          </a:xfrm>
          <a:prstGeom prst="rect">
            <a:avLst/>
          </a:prstGeom>
        </p:spPr>
      </p:pic>
      <p:sp>
        <p:nvSpPr>
          <p:cNvPr id="2228" name="Text Box 180"/>
          <p:cNvSpPr txBox="1">
            <a:spLocks noChangeArrowheads="1"/>
          </p:cNvSpPr>
          <p:nvPr/>
        </p:nvSpPr>
        <p:spPr bwMode="auto">
          <a:xfrm>
            <a:off x="8011423" y="4671604"/>
            <a:ext cx="16726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7"/>
            <a:r>
              <a:rPr lang="en-US" sz="1000" b="1" dirty="0">
                <a:latin typeface="Tahoma" pitchFamily="34" charset="0"/>
              </a:rPr>
              <a:t>Conclusion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124" y="119015"/>
            <a:ext cx="1453178" cy="305771"/>
          </a:xfrm>
          <a:prstGeom prst="rect">
            <a:avLst/>
          </a:prstGeom>
        </p:spPr>
      </p:pic>
      <p:sp>
        <p:nvSpPr>
          <p:cNvPr id="2096" name="Text Box 48"/>
          <p:cNvSpPr txBox="1">
            <a:spLocks noChangeArrowheads="1"/>
          </p:cNvSpPr>
          <p:nvPr/>
        </p:nvSpPr>
        <p:spPr bwMode="auto">
          <a:xfrm>
            <a:off x="5426625" y="984036"/>
            <a:ext cx="21675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7"/>
            <a:r>
              <a:rPr lang="en-US" sz="1000" b="1" dirty="0">
                <a:latin typeface="Tahoma" pitchFamily="34" charset="0"/>
              </a:rPr>
              <a:t>Real-time Stitching in </a:t>
            </a:r>
            <a:r>
              <a:rPr lang="en-US" sz="1000" b="1" dirty="0" err="1">
                <a:latin typeface="Tahoma" pitchFamily="34" charset="0"/>
              </a:rPr>
              <a:t>OpenCV</a:t>
            </a:r>
            <a:r>
              <a:rPr lang="en-US" sz="1000" b="1" dirty="0">
                <a:latin typeface="Tahoma" pitchFamily="34" charset="0"/>
              </a:rPr>
              <a:t> </a:t>
            </a:r>
          </a:p>
        </p:txBody>
      </p:sp>
      <p:sp>
        <p:nvSpPr>
          <p:cNvPr id="47" name="Rectangle 1024"/>
          <p:cNvSpPr>
            <a:spLocks noChangeArrowheads="1"/>
          </p:cNvSpPr>
          <p:nvPr/>
        </p:nvSpPr>
        <p:spPr bwMode="auto">
          <a:xfrm>
            <a:off x="7753690" y="5100537"/>
            <a:ext cx="2851687" cy="8617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sz="500" dirty="0">
                <a:latin typeface="+mj-lt"/>
              </a:rPr>
              <a:t>Our team’s objective is to establish a proof-of-concept for a camera system that provides a 360 view to the driver on a display, accounting for the kink angle. We plan to investigate the use of at least 4 cameras, with a tentative upper-bound on the number of cameras used being approximately 8 or more. The cameras will be positioned around the truck as shown below in Figure 2.</a:t>
            </a:r>
          </a:p>
          <a:p>
            <a:endParaRPr lang="en-US" sz="500" dirty="0">
              <a:latin typeface="+mj-lt"/>
            </a:endParaRPr>
          </a:p>
          <a:p>
            <a:pPr algn="ctr"/>
            <a:r>
              <a:rPr lang="en-US" sz="500" dirty="0">
                <a:latin typeface="+mj-lt"/>
              </a:rPr>
              <a:t>Bibliography</a:t>
            </a:r>
          </a:p>
          <a:p>
            <a:r>
              <a:rPr lang="en-US" sz="500" dirty="0"/>
              <a:t>[1] T. </a:t>
            </a:r>
            <a:r>
              <a:rPr lang="en-US" sz="500" dirty="0" err="1"/>
              <a:t>Ehlgen</a:t>
            </a:r>
            <a:r>
              <a:rPr lang="en-US" sz="500" dirty="0"/>
              <a:t> and T. </a:t>
            </a:r>
            <a:r>
              <a:rPr lang="en-US" sz="500" dirty="0" err="1"/>
              <a:t>Pajdla</a:t>
            </a:r>
            <a:r>
              <a:rPr lang="en-US" sz="500" dirty="0"/>
              <a:t>, Monitoring surrounding areas of truck-trailer</a:t>
            </a:r>
          </a:p>
          <a:p>
            <a:r>
              <a:rPr lang="en-US" sz="500" dirty="0"/>
              <a:t>combinations, 5th International Conference on Computer Vision Systems,</a:t>
            </a:r>
          </a:p>
          <a:p>
            <a:r>
              <a:rPr lang="en-US" sz="500" dirty="0"/>
              <a:t>2007.</a:t>
            </a:r>
          </a:p>
          <a:p>
            <a:r>
              <a:rPr lang="en-US" sz="500" dirty="0"/>
              <a:t>[2] A. </a:t>
            </a:r>
            <a:r>
              <a:rPr lang="en-US" sz="500" dirty="0" err="1"/>
              <a:t>Rosebrock</a:t>
            </a:r>
            <a:r>
              <a:rPr lang="en-US" sz="500" dirty="0"/>
              <a:t>, "</a:t>
            </a:r>
            <a:r>
              <a:rPr lang="en-US" sz="500" dirty="0" err="1"/>
              <a:t>OpenCV</a:t>
            </a:r>
            <a:r>
              <a:rPr lang="en-US" sz="500" dirty="0"/>
              <a:t> panorama stitching," </a:t>
            </a:r>
            <a:r>
              <a:rPr lang="en-US" sz="500" dirty="0" err="1"/>
              <a:t>pyimagesearch</a:t>
            </a:r>
            <a:r>
              <a:rPr lang="en-US" sz="500" dirty="0"/>
              <a:t>, 2016.</a:t>
            </a:r>
            <a:endParaRPr lang="en-US" sz="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6" y="4874923"/>
            <a:ext cx="723204" cy="656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56" y="5686791"/>
            <a:ext cx="1830551" cy="84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73" y="2661783"/>
            <a:ext cx="1905266" cy="18100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11245" r="25835" b="8376"/>
          <a:stretch/>
        </p:blipFill>
        <p:spPr>
          <a:xfrm>
            <a:off x="4970069" y="5016246"/>
            <a:ext cx="2446092" cy="1733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" b="3497"/>
          <a:stretch/>
        </p:blipFill>
        <p:spPr>
          <a:xfrm>
            <a:off x="7622394" y="3058933"/>
            <a:ext cx="3045606" cy="96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8" r="17007" b="27520"/>
          <a:stretch/>
        </p:blipFill>
        <p:spPr>
          <a:xfrm>
            <a:off x="9106124" y="1704258"/>
            <a:ext cx="1429464" cy="5452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41"/>
          <a:stretch/>
        </p:blipFill>
        <p:spPr>
          <a:xfrm>
            <a:off x="1730345" y="2831336"/>
            <a:ext cx="955705" cy="653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3395" r="13000" b="27042"/>
          <a:stretch/>
        </p:blipFill>
        <p:spPr>
          <a:xfrm>
            <a:off x="3102282" y="4040535"/>
            <a:ext cx="1466850" cy="476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8"/>
          <a:stretch/>
        </p:blipFill>
        <p:spPr>
          <a:xfrm>
            <a:off x="3208999" y="2831336"/>
            <a:ext cx="1210061" cy="9405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14" y="5016246"/>
            <a:ext cx="2144556" cy="39206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>
            <a:off x="2208198" y="5408312"/>
            <a:ext cx="1274750" cy="10090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6" y="3520570"/>
            <a:ext cx="1422430" cy="10642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49" y="1455461"/>
            <a:ext cx="2778446" cy="6727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60" y="1237760"/>
            <a:ext cx="1018873" cy="12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08" y="1677987"/>
            <a:ext cx="12225247" cy="29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dirty="0" smtClean="0"/>
              <a:t>Refine “stitching” goal with Daimler.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 smtClean="0"/>
              <a:t>Check if </a:t>
            </a:r>
            <a:r>
              <a:rPr lang="en-US" dirty="0" err="1" smtClean="0"/>
              <a:t>Stitcher</a:t>
            </a:r>
            <a:r>
              <a:rPr lang="en-US" dirty="0" smtClean="0"/>
              <a:t> or “Splicer” methods are desirable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2. Continue testing both methods to compare / contrast their strengths/weaknesses.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Integrate all cameras for both methods.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Test on a mobile surface (e.g. </a:t>
            </a:r>
            <a:r>
              <a:rPr lang="en-US" sz="2000" dirty="0" err="1" smtClean="0"/>
              <a:t>Vikingbot</a:t>
            </a:r>
            <a:r>
              <a:rPr lang="en-US" sz="2000" dirty="0" smtClean="0"/>
              <a:t>, scaled truck model, rented trailer).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23" y="0"/>
            <a:ext cx="5781554" cy="68580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0" y="156519"/>
            <a:ext cx="180408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“Optional </a:t>
            </a:r>
          </a:p>
          <a:p>
            <a:pPr marL="0" indent="0">
              <a:buNone/>
            </a:pPr>
            <a:r>
              <a:rPr lang="en-US" dirty="0" smtClean="0"/>
              <a:t>extra” for </a:t>
            </a:r>
          </a:p>
          <a:p>
            <a:pPr marL="0" indent="0">
              <a:buNone/>
            </a:pPr>
            <a:r>
              <a:rPr lang="en-US" dirty="0" smtClean="0"/>
              <a:t>Concept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2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62" y="0"/>
            <a:ext cx="7243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8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8" y="0"/>
            <a:ext cx="6047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Modified </a:t>
            </a:r>
            <a:r>
              <a:rPr lang="en-US" dirty="0" err="1" smtClean="0"/>
              <a:t>Stitcher</a:t>
            </a:r>
            <a:r>
              <a:rPr lang="en-US" dirty="0" smtClean="0"/>
              <a:t> from </a:t>
            </a:r>
            <a:r>
              <a:rPr lang="en-US" dirty="0" err="1" smtClean="0"/>
              <a:t>Rosebrock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our GitHub: </a:t>
            </a:r>
          </a:p>
          <a:p>
            <a:r>
              <a:rPr lang="en-US" dirty="0" smtClean="0">
                <a:hlinkClick r:id="rId2"/>
              </a:rPr>
              <a:t>https://github.com/jeffudall/360VideoTruckCam/blob/master/Code/modified_stitcher.py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53"/>
            <a:ext cx="12192000" cy="6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26" y="0"/>
            <a:ext cx="721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8" y="0"/>
            <a:ext cx="11812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346" y="0"/>
            <a:ext cx="9144000" cy="1655762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Homography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our GitHub: </a:t>
            </a:r>
          </a:p>
          <a:p>
            <a:r>
              <a:rPr lang="en-US" dirty="0" smtClean="0">
                <a:hlinkClick r:id="rId2"/>
              </a:rPr>
              <a:t>https://github.com/jeffudall/360VideoTruckCam/blob/master/Code/warp_testing.py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433</Words>
  <Application>Microsoft Office PowerPoint</Application>
  <PresentationFormat>Widescreen</PresentationFormat>
  <Paragraphs>60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Etcyl</dc:creator>
  <cp:lastModifiedBy>Etcyl</cp:lastModifiedBy>
  <cp:revision>10</cp:revision>
  <dcterms:created xsi:type="dcterms:W3CDTF">2018-03-08T22:45:52Z</dcterms:created>
  <dcterms:modified xsi:type="dcterms:W3CDTF">2018-03-09T01:40:44Z</dcterms:modified>
</cp:coreProperties>
</file>